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12192000"/>
  <p:notesSz cx="6858000" cy="9144000"/>
  <p:embeddedFontLst>
    <p:embeddedFont>
      <p:font typeface="Work Sans"/>
      <p:bold r:id="rId34"/>
      <p:boldItalic r:id="rId35"/>
    </p:embeddedFont>
    <p:embeddedFont>
      <p:font typeface="Work Sans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gVaaPVu0CtabIjvDfOjSzsPspD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151BB6-9ABE-4693-BE22-722E399E798E}">
  <a:tblStyle styleId="{AE151BB6-9ABE-4693-BE22-722E399E79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69DA91D-369C-4E58-951B-E8A103F00C2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5.xml"/><Relationship Id="rId34" Type="http://schemas.openxmlformats.org/officeDocument/2006/relationships/font" Target="fonts/WorkSans-bold.fntdata"/><Relationship Id="rId15" Type="http://schemas.openxmlformats.org/officeDocument/2006/relationships/slide" Target="slides/slide8.xml"/><Relationship Id="rId37" Type="http://schemas.openxmlformats.org/officeDocument/2006/relationships/font" Target="fonts/WorkSansLight-bold.fntdata"/><Relationship Id="rId14" Type="http://schemas.openxmlformats.org/officeDocument/2006/relationships/slide" Target="slides/slide7.xml"/><Relationship Id="rId36" Type="http://schemas.openxmlformats.org/officeDocument/2006/relationships/font" Target="fonts/WorkSansLight-regular.fntdata"/><Relationship Id="rId17" Type="http://schemas.openxmlformats.org/officeDocument/2006/relationships/slide" Target="slides/slide10.xml"/><Relationship Id="rId39" Type="http://schemas.openxmlformats.org/officeDocument/2006/relationships/font" Target="fonts/WorkSansLight-boldItalic.fntdata"/><Relationship Id="rId16" Type="http://schemas.openxmlformats.org/officeDocument/2006/relationships/slide" Target="slides/slide9.xml"/><Relationship Id="rId38" Type="http://schemas.openxmlformats.org/officeDocument/2006/relationships/font" Target="fonts/WorkSansLight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4ae045697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f4ae045697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4ae045697_4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f4ae045697_4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4ae045697_4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f4ae045697_4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4ae045697_4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f4ae045697_4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4ae045697_4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f4ae045697_4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4ae045697_4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f4ae045697_4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4ae045697_4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f4ae045697_4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4ae045697_4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f4ae045697_4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4ae045697_4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f4ae045697_4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4ae045697_4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1f4ae045697_4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4ae045697_4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f4ae045697_4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4ae045697_4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f4ae045697_4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4ae045697_4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1f4ae045697_4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4ae045697_4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f4ae045697_4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4ae045697_4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f4ae045697_4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4ae045697_4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f4ae045697_4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4ae045697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f4ae045697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4ae045697_3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f4ae045697_3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4ae045697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f4ae045697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4ae045697_3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f4ae045697_3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4ae045697_3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f4ae045697_3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6" name="Google Shape;1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2" name="Google Shape;15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/>
          <p:nvPr/>
        </p:nvSpPr>
        <p:spPr>
          <a:xfrm>
            <a:off x="995425" y="2551830"/>
            <a:ext cx="64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CDMI</a:t>
            </a:r>
            <a:endParaRPr b="1" sz="54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995425" y="3475225"/>
            <a:ext cx="4063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latin typeface="Work Sans"/>
                <a:ea typeface="Work Sans"/>
                <a:cs typeface="Work Sans"/>
                <a:sym typeface="Work Sans"/>
              </a:rPr>
              <a:t>(Consejería Distrital de Mujeres I</a:t>
            </a:r>
            <a:r>
              <a:rPr b="1" lang="es-CO" sz="2300">
                <a:latin typeface="Work Sans"/>
                <a:ea typeface="Work Sans"/>
                <a:cs typeface="Work Sans"/>
                <a:sym typeface="Work Sans"/>
              </a:rPr>
              <a:t>ndígenas</a:t>
            </a:r>
            <a:endParaRPr b="1" sz="23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8500" y="2138750"/>
            <a:ext cx="2981175" cy="29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4ae045697_4_1"/>
          <p:cNvSpPr txBox="1"/>
          <p:nvPr/>
        </p:nvSpPr>
        <p:spPr>
          <a:xfrm>
            <a:off x="2706300" y="2459250"/>
            <a:ext cx="677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Mapa de procesos</a:t>
            </a:r>
            <a:endParaRPr b="1" i="0" sz="66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4ae045697_4_181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Ventas</a:t>
            </a:r>
            <a:endParaRPr/>
          </a:p>
        </p:txBody>
      </p:sp>
      <p:pic>
        <p:nvPicPr>
          <p:cNvPr id="256" name="Google Shape;256;g1f4ae045697_4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050" y="1249490"/>
            <a:ext cx="4797905" cy="5608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4ae045697_4_185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Donaciones monetarias</a:t>
            </a:r>
            <a:endParaRPr/>
          </a:p>
        </p:txBody>
      </p:sp>
      <p:pic>
        <p:nvPicPr>
          <p:cNvPr id="262" name="Google Shape;262;g1f4ae045697_4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7100"/>
            <a:ext cx="12191998" cy="4976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4ae045697_4_177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Marketing </a:t>
            </a:r>
            <a:endParaRPr/>
          </a:p>
        </p:txBody>
      </p:sp>
      <p:pic>
        <p:nvPicPr>
          <p:cNvPr id="268" name="Google Shape;268;g1f4ae045697_4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338" y="1215050"/>
            <a:ext cx="10133326" cy="56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4ae045697_4_189"/>
          <p:cNvSpPr txBox="1"/>
          <p:nvPr/>
        </p:nvSpPr>
        <p:spPr>
          <a:xfrm>
            <a:off x="2907500" y="1738250"/>
            <a:ext cx="67794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Técnicas de recolección de información.</a:t>
            </a:r>
            <a:endParaRPr b="1" i="0" sz="67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4ae045697_4_173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Encuesta</a:t>
            </a:r>
            <a:endParaRPr/>
          </a:p>
        </p:txBody>
      </p:sp>
      <p:sp>
        <p:nvSpPr>
          <p:cNvPr id="279" name="Google Shape;279;g1f4ae045697_4_173"/>
          <p:cNvSpPr txBox="1"/>
          <p:nvPr/>
        </p:nvSpPr>
        <p:spPr>
          <a:xfrm>
            <a:off x="637150" y="1810925"/>
            <a:ext cx="1091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https://docs.google.com/forms/d/e/1FAIpQLSecWZQ1MPbY7naTF4m5tnwwrMZV9X_QJGbOou5mFix7hMQaNA/viewform?usp=sf_link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4ae045697_4_203"/>
          <p:cNvSpPr txBox="1"/>
          <p:nvPr/>
        </p:nvSpPr>
        <p:spPr>
          <a:xfrm>
            <a:off x="2907500" y="1738250"/>
            <a:ext cx="67794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Requisitos funcionales y no funcionales.</a:t>
            </a:r>
            <a:endParaRPr b="1" i="0" sz="6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4ae045697_4_207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Requisitos funcionales</a:t>
            </a:r>
            <a:endParaRPr/>
          </a:p>
        </p:txBody>
      </p:sp>
      <p:sp>
        <p:nvSpPr>
          <p:cNvPr id="290" name="Google Shape;290;g1f4ae045697_4_207"/>
          <p:cNvSpPr txBox="1"/>
          <p:nvPr/>
        </p:nvSpPr>
        <p:spPr>
          <a:xfrm>
            <a:off x="637150" y="1810925"/>
            <a:ext cx="109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1" name="Google Shape;291;g1f4ae045697_4_207"/>
          <p:cNvGraphicFramePr/>
          <p:nvPr/>
        </p:nvGraphicFramePr>
        <p:xfrm>
          <a:off x="787775" y="16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{AE151BB6-9ABE-4693-BE22-722E399E798E}</a:tableStyleId>
              </a:tblPr>
              <a:tblGrid>
                <a:gridCol w="2110400"/>
                <a:gridCol w="5848150"/>
                <a:gridCol w="2542650"/>
              </a:tblGrid>
              <a:tr h="38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No. del requisito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Nombre del requisito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Prioridad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  <a:tr h="53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permitir a los administradores y usuarios ingresar utilizando correo y contraseña.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Alta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permitir a los administradores y usuarios recuperar su contraseña mediante el correo electrónico asociado a su cuenta.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Alta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 El sistema debe permitir a los administradores gestionar las donaciones monetarias realizadas por los usuarios.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Alta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permitir a los administradores crear, modificar, eliminar y visualizar técnicas de marketing.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Alta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permitir a los administradores gestionar, crear, modificar y eliminar las ventas de productos, incluyendo su valor correspondiente.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Alta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permitir a los administradores y usuarios salir del sistema de forma segura.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Alta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4ae045697_4_218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Requisitos no funcionales</a:t>
            </a:r>
            <a:endParaRPr/>
          </a:p>
        </p:txBody>
      </p:sp>
      <p:sp>
        <p:nvSpPr>
          <p:cNvPr id="297" name="Google Shape;297;g1f4ae045697_4_218"/>
          <p:cNvSpPr txBox="1"/>
          <p:nvPr/>
        </p:nvSpPr>
        <p:spPr>
          <a:xfrm>
            <a:off x="637150" y="1810925"/>
            <a:ext cx="109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8" name="Google Shape;298;g1f4ae045697_4_218"/>
          <p:cNvGraphicFramePr/>
          <p:nvPr/>
        </p:nvGraphicFramePr>
        <p:xfrm>
          <a:off x="961750" y="163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{AE151BB6-9ABE-4693-BE22-722E399E798E}</a:tableStyleId>
              </a:tblPr>
              <a:tblGrid>
                <a:gridCol w="2088375"/>
                <a:gridCol w="5787025"/>
                <a:gridCol w="2516100"/>
              </a:tblGrid>
              <a:tr h="454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No. del requisito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Nombre del requisito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Prioridad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  <a:tr h="6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garantizar la seguridad en el manejo de contraseñas y datos sensibles.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Alta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ser intuitivo y fácil de usar para administradores y usuarios.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Media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estar disponible para su uso la mayor parte del tiempo, con tiempos mínimos de inactividad planificada.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Media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ser capaz de manejar un volumen razonable de transacciones sin experimentar retrasos significativos.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Alta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sistema debe ser capaz de interactuar con otros sistemas o servicios externos de manera eficiente.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Media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000"/>
                        <a:t>RF6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 El sistema debe ser capaz de escalar para manejar un aumento en el número de usuarios.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Alta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4ae045697_4_230"/>
          <p:cNvSpPr txBox="1"/>
          <p:nvPr/>
        </p:nvSpPr>
        <p:spPr>
          <a:xfrm>
            <a:off x="2980000" y="2405200"/>
            <a:ext cx="67794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Historia de usuarios</a:t>
            </a:r>
            <a:endParaRPr b="1" i="0" sz="6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/>
          <p:nvPr/>
        </p:nvSpPr>
        <p:spPr>
          <a:xfrm>
            <a:off x="3101151" y="2238950"/>
            <a:ext cx="635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INTEGRANTES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84" name="Google Shape;184;p5"/>
          <p:cNvCxnSpPr/>
          <p:nvPr/>
        </p:nvCxnSpPr>
        <p:spPr>
          <a:xfrm>
            <a:off x="4972228" y="3324314"/>
            <a:ext cx="2247544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5"/>
          <p:cNvSpPr txBox="1"/>
          <p:nvPr/>
        </p:nvSpPr>
        <p:spPr>
          <a:xfrm>
            <a:off x="4168816" y="3463724"/>
            <a:ext cx="3854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None/>
            </a:pPr>
            <a:r>
              <a:rPr lang="es-CO" sz="1600">
                <a:latin typeface="Work Sans Light"/>
                <a:ea typeface="Work Sans Light"/>
                <a:cs typeface="Work Sans Light"/>
                <a:sym typeface="Work Sans Light"/>
              </a:rPr>
              <a:t>Angel Estiben Gamba Montealegre.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None/>
            </a:pPr>
            <a:r>
              <a:rPr lang="es-CO" sz="1600">
                <a:latin typeface="Work Sans Light"/>
                <a:ea typeface="Work Sans Light"/>
                <a:cs typeface="Work Sans Light"/>
                <a:sym typeface="Work Sans Light"/>
              </a:rPr>
              <a:t>Carol Sofia Hoyos </a:t>
            </a:r>
            <a:r>
              <a:rPr lang="es-CO" sz="1600">
                <a:latin typeface="Work Sans Light"/>
                <a:ea typeface="Work Sans Light"/>
                <a:cs typeface="Work Sans Light"/>
                <a:sym typeface="Work Sans Light"/>
              </a:rPr>
              <a:t>Gutierrez</a:t>
            </a:r>
            <a:r>
              <a:rPr lang="es-CO" sz="1600"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None/>
            </a:pPr>
            <a:r>
              <a:rPr lang="es-CO" sz="1600">
                <a:latin typeface="Work Sans Light"/>
                <a:ea typeface="Work Sans Light"/>
                <a:cs typeface="Work Sans Light"/>
                <a:sym typeface="Work Sans Light"/>
              </a:rPr>
              <a:t>Laura Valentina Diaz Ramirez.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4ae045697_4_234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Historia de usuarios</a:t>
            </a:r>
            <a:endParaRPr/>
          </a:p>
        </p:txBody>
      </p:sp>
      <p:sp>
        <p:nvSpPr>
          <p:cNvPr id="309" name="Google Shape;309;g1f4ae045697_4_234"/>
          <p:cNvSpPr txBox="1"/>
          <p:nvPr/>
        </p:nvSpPr>
        <p:spPr>
          <a:xfrm>
            <a:off x="637150" y="1810925"/>
            <a:ext cx="109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0" name="Google Shape;310;g1f4ae045697_4_234"/>
          <p:cNvGraphicFramePr/>
          <p:nvPr/>
        </p:nvGraphicFramePr>
        <p:xfrm>
          <a:off x="993325" y="1529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{D69DA91D-369C-4E58-951B-E8A103F00C21}</a:tableStyleId>
              </a:tblPr>
              <a:tblGrid>
                <a:gridCol w="1493700"/>
                <a:gridCol w="1606875"/>
                <a:gridCol w="3541900"/>
                <a:gridCol w="3915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CODIGO HISTORIA DE USUARIO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 CASO DE USO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 DE USUARIO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CRITERIOS DE ACEPTACIÓN 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6AA84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administrador NECESITO ingresar al sistema.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ingresar al sistema.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Correo y contraseña.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administrador NECESITO recuperar la contraseña PARA poder ingresar en caso de olvidarla.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recuperar la contraseña olvidada.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Correo electrónico.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administrador NECESITO administrar las donaciones monetarias dadas por el usuario.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pueden manejar las donaciones monetarias.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Necesitamos: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Administración sobre las donaciones.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administrador NECESITO crear un conjunto de técnicas de marketing para el sistema.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pueden crear, modificar, eliminar y visualizar las técnicas de marketing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Necesitamos: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 tecnicas de marketing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administrador NECESITO manejar las ventas de los productos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gestionar,  crear, modificar y eliminar las ventas de los productos 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Necesitamos: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Todos los productos con su valor correspondiente.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administrador NECESITO salir del sistema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salir de forma segura del sistema.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Necesitamos: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Salir del sistema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4ae045697_4_239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Historia de usuarios</a:t>
            </a:r>
            <a:endParaRPr/>
          </a:p>
        </p:txBody>
      </p:sp>
      <p:sp>
        <p:nvSpPr>
          <p:cNvPr id="316" name="Google Shape;316;g1f4ae045697_4_239"/>
          <p:cNvSpPr txBox="1"/>
          <p:nvPr/>
        </p:nvSpPr>
        <p:spPr>
          <a:xfrm>
            <a:off x="637150" y="1810925"/>
            <a:ext cx="109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7" name="Google Shape;317;g1f4ae045697_4_239"/>
          <p:cNvGraphicFramePr/>
          <p:nvPr/>
        </p:nvGraphicFramePr>
        <p:xfrm>
          <a:off x="1152825" y="17472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{D69DA91D-369C-4E58-951B-E8A103F00C21}</a:tableStyleId>
              </a:tblPr>
              <a:tblGrid>
                <a:gridCol w="1416050"/>
                <a:gridCol w="1523325"/>
                <a:gridCol w="3357750"/>
                <a:gridCol w="3711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CODIGO HISTORIA DE USUARIO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 CASO DE USO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 DE USUARIO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CRITERIOS DE ACEPTACIÓN 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6AA84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usuario NECESITO  ingresar al sistema.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ingresar al sistema.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Correo y contraseña.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usuario NECESITO recuperar la contraseña PARA poder ingresar en caso de olvidarla.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recuperar la contraseña olvidada.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Correo electrónico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usuario NECESITO proporcionar donaciones monetarias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proveer las donaciones.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Necesitamos: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Saber como se hace la donación.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usuario NECESITO ver un conjunto de técnicas de marketing.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pueden visualizar las técnicas de marketing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Necesitamos: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Observar las técnicas de marketing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usuario NECESITO observar los productos que muestra el sistema.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visualizar los productos.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Necesitamos: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Contemplar los productos.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administrador NECESITO salir del sistema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ESCENARIOS: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salir de forma segura del sistema.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Necesitamos: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Salir del sistema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4ae045697_4_250"/>
          <p:cNvSpPr txBox="1"/>
          <p:nvPr/>
        </p:nvSpPr>
        <p:spPr>
          <a:xfrm>
            <a:off x="3980450" y="2860150"/>
            <a:ext cx="4195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Mockups</a:t>
            </a:r>
            <a:endParaRPr b="1" i="0" sz="6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4ae045697_4_254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Mockups</a:t>
            </a:r>
            <a:endParaRPr/>
          </a:p>
        </p:txBody>
      </p:sp>
      <p:sp>
        <p:nvSpPr>
          <p:cNvPr id="328" name="Google Shape;328;g1f4ae045697_4_254"/>
          <p:cNvSpPr txBox="1"/>
          <p:nvPr/>
        </p:nvSpPr>
        <p:spPr>
          <a:xfrm>
            <a:off x="376175" y="5725700"/>
            <a:ext cx="1091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https://docs.google.com/forms/d/e/1FAIpQLSecWZQ1MPbY7naTF4m5tnwwrMZV9X_QJGbOou5mFix7hMQaNA/viewform?usp=sf_link</a:t>
            </a:r>
            <a:endParaRPr/>
          </a:p>
        </p:txBody>
      </p:sp>
      <p:pic>
        <p:nvPicPr>
          <p:cNvPr id="329" name="Google Shape;329;g1f4ae045697_4_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825" y="1607950"/>
            <a:ext cx="10320350" cy="41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4ae045697_4_261"/>
          <p:cNvSpPr txBox="1"/>
          <p:nvPr/>
        </p:nvSpPr>
        <p:spPr>
          <a:xfrm>
            <a:off x="3443975" y="3048625"/>
            <a:ext cx="5123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Repositorio</a:t>
            </a:r>
            <a:endParaRPr b="1" i="0" sz="6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4ae045697_4_265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Repositorio</a:t>
            </a:r>
            <a:endParaRPr/>
          </a:p>
        </p:txBody>
      </p:sp>
      <p:sp>
        <p:nvSpPr>
          <p:cNvPr id="340" name="Google Shape;340;g1f4ae045697_4_265"/>
          <p:cNvSpPr txBox="1"/>
          <p:nvPr/>
        </p:nvSpPr>
        <p:spPr>
          <a:xfrm>
            <a:off x="106075" y="2351550"/>
            <a:ext cx="193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https://github.com/CarolSof/CDMI</a:t>
            </a:r>
            <a:endParaRPr/>
          </a:p>
        </p:txBody>
      </p:sp>
      <p:pic>
        <p:nvPicPr>
          <p:cNvPr id="341" name="Google Shape;341;g1f4ae045697_4_265"/>
          <p:cNvPicPr preferRelativeResize="0"/>
          <p:nvPr/>
        </p:nvPicPr>
        <p:blipFill rotWithShape="1">
          <a:blip r:embed="rId4">
            <a:alphaModFix/>
          </a:blip>
          <a:srcRect b="3470" l="0" r="0" t="-3469"/>
          <a:stretch/>
        </p:blipFill>
        <p:spPr>
          <a:xfrm>
            <a:off x="2044375" y="1097103"/>
            <a:ext cx="8103252" cy="576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/>
          <p:nvPr/>
        </p:nvSpPr>
        <p:spPr>
          <a:xfrm>
            <a:off x="649450" y="2431675"/>
            <a:ext cx="6448500" cy="3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 general.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 </a:t>
            </a: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específico</a:t>
            </a: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Planteamiento Problema.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Pregunta problema.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Alcance del proyecto.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Justificación.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Mapa de procesos.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Técnicas de </a:t>
            </a: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recolección</a:t>
            </a: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información</a:t>
            </a: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Requisitos </a:t>
            </a: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funcionales</a:t>
            </a: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y no funcionales.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Historia de usuarios.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Mockups.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"/>
              <a:buChar char="●"/>
            </a:pPr>
            <a:r>
              <a:rPr b="1" lang="es-CO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Repositorio.</a:t>
            </a:r>
            <a:endParaRPr b="1"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469874" y="811575"/>
            <a:ext cx="1021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TABLA DE CONTENIDO </a:t>
            </a:r>
            <a:endParaRPr b="1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92" name="Google Shape;192;p6"/>
          <p:cNvCxnSpPr/>
          <p:nvPr/>
        </p:nvCxnSpPr>
        <p:spPr>
          <a:xfrm>
            <a:off x="649455" y="1827383"/>
            <a:ext cx="8396400" cy="81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/>
        </p:nvSpPr>
        <p:spPr>
          <a:xfrm>
            <a:off x="1074875" y="2027500"/>
            <a:ext cx="4128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/>
          </a:p>
        </p:txBody>
      </p:sp>
      <p:sp>
        <p:nvSpPr>
          <p:cNvPr id="198" name="Google Shape;198;p7"/>
          <p:cNvSpPr txBox="1"/>
          <p:nvPr/>
        </p:nvSpPr>
        <p:spPr>
          <a:xfrm>
            <a:off x="1074875" y="3054685"/>
            <a:ext cx="3854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Desarrollar un sistema de información orientado a la web para promover la cultura y artesanías indígenas a través de la venta de productos, donaciones y estrategias de marketing es una forma innovadora de brindar oportunidades económicas sostenibles y contribuir al empoderamiento en un entorno inclusivo y equitativo.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99" name="Google Shape;199;p7"/>
          <p:cNvCxnSpPr/>
          <p:nvPr/>
        </p:nvCxnSpPr>
        <p:spPr>
          <a:xfrm>
            <a:off x="1157468" y="2704095"/>
            <a:ext cx="1425934" cy="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725" y="0"/>
            <a:ext cx="6241275" cy="678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4ae045697_3_2"/>
          <p:cNvSpPr txBox="1"/>
          <p:nvPr/>
        </p:nvSpPr>
        <p:spPr>
          <a:xfrm>
            <a:off x="1074875" y="2027500"/>
            <a:ext cx="5021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 </a:t>
            </a: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específicos</a:t>
            </a:r>
            <a:endParaRPr/>
          </a:p>
        </p:txBody>
      </p:sp>
      <p:sp>
        <p:nvSpPr>
          <p:cNvPr id="206" name="Google Shape;206;g1f4ae045697_3_2"/>
          <p:cNvSpPr txBox="1"/>
          <p:nvPr/>
        </p:nvSpPr>
        <p:spPr>
          <a:xfrm>
            <a:off x="1074875" y="3054675"/>
            <a:ext cx="3132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la venta de productos artesanales elaborados por mujeres indígenas, ofreciendo una amplia variedad de artesanías auténticas que reflejen su cultura y tradiciones.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207" name="Google Shape;207;g1f4ae045697_3_2"/>
          <p:cNvCxnSpPr/>
          <p:nvPr/>
        </p:nvCxnSpPr>
        <p:spPr>
          <a:xfrm>
            <a:off x="1157468" y="2704095"/>
            <a:ext cx="1425900" cy="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g1f4ae045697_3_2"/>
          <p:cNvSpPr txBox="1"/>
          <p:nvPr/>
        </p:nvSpPr>
        <p:spPr>
          <a:xfrm>
            <a:off x="4681450" y="3223850"/>
            <a:ext cx="346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09" name="Google Shape;209;g1f4ae045697_3_2"/>
          <p:cNvSpPr txBox="1"/>
          <p:nvPr/>
        </p:nvSpPr>
        <p:spPr>
          <a:xfrm>
            <a:off x="8002925" y="3054675"/>
            <a:ext cx="346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0" name="Google Shape;210;g1f4ae045697_3_2"/>
          <p:cNvSpPr txBox="1"/>
          <p:nvPr/>
        </p:nvSpPr>
        <p:spPr>
          <a:xfrm>
            <a:off x="4941350" y="3054675"/>
            <a:ext cx="3132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Facilitar donaciones     monetarias destinadas a mejorar las condiciones de trabajo de las mujeres indígenas, con el fin de proporcionarles acceso a recursos, capacitación y herramientas que les permitan fortalecer sus habilidades artesanales y mejorar sus condiciones laborales.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1" name="Google Shape;211;g1f4ae045697_3_2"/>
          <p:cNvSpPr txBox="1"/>
          <p:nvPr/>
        </p:nvSpPr>
        <p:spPr>
          <a:xfrm>
            <a:off x="8623425" y="3054675"/>
            <a:ext cx="3132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Generar visibilidad de las artesanías elaboradas por mujeres indígenas a través de la organización de eventos promocionales, el uso estratégico de redes sociales para difundir su trabajo y la creación de un 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catálogo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que destaque la belleza y autenticidad de sus creaciones.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2" name="Google Shape;212;g1f4ae045697_3_2"/>
          <p:cNvSpPr txBox="1"/>
          <p:nvPr/>
        </p:nvSpPr>
        <p:spPr>
          <a:xfrm>
            <a:off x="4567075" y="3054675"/>
            <a:ext cx="103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2.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3" name="Google Shape;213;g1f4ae045697_3_2"/>
          <p:cNvSpPr txBox="1"/>
          <p:nvPr/>
        </p:nvSpPr>
        <p:spPr>
          <a:xfrm>
            <a:off x="8241025" y="3054675"/>
            <a:ext cx="103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3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4ae045697_3_29"/>
          <p:cNvSpPr txBox="1"/>
          <p:nvPr/>
        </p:nvSpPr>
        <p:spPr>
          <a:xfrm>
            <a:off x="1074875" y="2027500"/>
            <a:ext cx="5999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Planteamiento problema</a:t>
            </a:r>
            <a:endParaRPr/>
          </a:p>
        </p:txBody>
      </p:sp>
      <p:sp>
        <p:nvSpPr>
          <p:cNvPr id="219" name="Google Shape;219;g1f4ae045697_3_29"/>
          <p:cNvSpPr txBox="1"/>
          <p:nvPr/>
        </p:nvSpPr>
        <p:spPr>
          <a:xfrm>
            <a:off x="1074875" y="3054675"/>
            <a:ext cx="5798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Las mujeres indígenas enfrentan dificultades al vender sus productos a una entidad intermediaria que incrementa los precios de sus artesanías, lo que resulta en una disminución en las ventas y en una compensación insuficiente. Además, enfrentan problemas para adquirir insumos de manera constante para la elaboración de sus artesanías, lo que dificulta su proceso creativo y productivo. Por otro lado, carecen de una estrategia de venta eficaz y continua que les permita realizar compras fijas y estables, lo que impacta negativamente en su capacidad para generar ingresos de forma sostenible.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220" name="Google Shape;220;g1f4ae045697_3_29"/>
          <p:cNvCxnSpPr/>
          <p:nvPr/>
        </p:nvCxnSpPr>
        <p:spPr>
          <a:xfrm>
            <a:off x="1157468" y="2704095"/>
            <a:ext cx="1425900" cy="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1" name="Google Shape;221;g1f4ae045697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966" y="-1194"/>
            <a:ext cx="418103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4ae045697_3_18"/>
          <p:cNvSpPr txBox="1"/>
          <p:nvPr/>
        </p:nvSpPr>
        <p:spPr>
          <a:xfrm>
            <a:off x="1074875" y="2027500"/>
            <a:ext cx="4641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Pregunta problema</a:t>
            </a:r>
            <a:endParaRPr/>
          </a:p>
        </p:txBody>
      </p:sp>
      <p:sp>
        <p:nvSpPr>
          <p:cNvPr id="227" name="Google Shape;227;g1f4ae045697_3_18"/>
          <p:cNvSpPr txBox="1"/>
          <p:nvPr/>
        </p:nvSpPr>
        <p:spPr>
          <a:xfrm>
            <a:off x="1074875" y="3054675"/>
            <a:ext cx="4473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¿Cómo podemos optimizar la estrategia de marketing para promover eficazmente las artesanías elaboradas por mujeres indígenas, a través de eventos, redes sociales y un 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catálogo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al tiempo que facilitar donaciones monetarias para mejorar las condiciones de trabajo de estas mujeres y establecemos una plataforma de venta próspera, con el fin de generar un impacto positivo en sus comunidades?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228" name="Google Shape;228;g1f4ae045697_3_18"/>
          <p:cNvCxnSpPr/>
          <p:nvPr/>
        </p:nvCxnSpPr>
        <p:spPr>
          <a:xfrm>
            <a:off x="1157468" y="2704095"/>
            <a:ext cx="1425900" cy="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9" name="Google Shape;229;g1f4ae045697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275" y="0"/>
            <a:ext cx="6126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4ae045697_3_38"/>
          <p:cNvSpPr txBox="1"/>
          <p:nvPr/>
        </p:nvSpPr>
        <p:spPr>
          <a:xfrm>
            <a:off x="1074875" y="2027500"/>
            <a:ext cx="5747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Alcance del proyecto</a:t>
            </a:r>
            <a:endParaRPr/>
          </a:p>
        </p:txBody>
      </p:sp>
      <p:sp>
        <p:nvSpPr>
          <p:cNvPr id="235" name="Google Shape;235;g1f4ae045697_3_38"/>
          <p:cNvSpPr txBox="1"/>
          <p:nvPr/>
        </p:nvSpPr>
        <p:spPr>
          <a:xfrm>
            <a:off x="1074875" y="3054675"/>
            <a:ext cx="5596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 llevará a cabo en colaboración con la consejería distrital de mujeres 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indígenas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con un tiempo estimado de 12 meses, con posibilidades de 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extensión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El sistema implementado apoyará áreas clave como comercialización, ventas y gestión de recursos. Las funciones principales incluirán el desarrollo de estrategias de marketing, gestión de la plataforma de venta directa y facilitación de donaciones monetarias, con el objetivo de mejorar las oportunidades laborales y los ingresos generados por mujeres indígenas a través del arte y la artesanía.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236" name="Google Shape;236;g1f4ae045697_3_38"/>
          <p:cNvCxnSpPr/>
          <p:nvPr/>
        </p:nvCxnSpPr>
        <p:spPr>
          <a:xfrm>
            <a:off x="1157468" y="2704095"/>
            <a:ext cx="1425900" cy="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g1f4ae045697_3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575" y="2252750"/>
            <a:ext cx="4710301" cy="3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4ae045697_3_48"/>
          <p:cNvSpPr txBox="1"/>
          <p:nvPr/>
        </p:nvSpPr>
        <p:spPr>
          <a:xfrm>
            <a:off x="1074875" y="2027500"/>
            <a:ext cx="5747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/>
          </a:p>
        </p:txBody>
      </p:sp>
      <p:sp>
        <p:nvSpPr>
          <p:cNvPr id="243" name="Google Shape;243;g1f4ae045697_3_48"/>
          <p:cNvSpPr txBox="1"/>
          <p:nvPr/>
        </p:nvSpPr>
        <p:spPr>
          <a:xfrm>
            <a:off x="1074875" y="3054675"/>
            <a:ext cx="5596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de colaboración con la c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onsejería distrital de mujeres indígenas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beneficia a las mujeres al promover su empoderamiento económico y social. Les facilita la gestión de sus emprendimientos, mejora sus procesos comerciales y les brinda acceso a estrategias marketing y gestión donaciones monetarias. Esta herramienta les permite fortalecer su presencia en el mercado, ampliar su alcance y mejorar su posicionamiento estratégico, contribuyendo así a su desarrollo personal y profesional.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244" name="Google Shape;244;g1f4ae045697_3_48"/>
          <p:cNvCxnSpPr/>
          <p:nvPr/>
        </p:nvCxnSpPr>
        <p:spPr>
          <a:xfrm>
            <a:off x="1157468" y="2704095"/>
            <a:ext cx="1425900" cy="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5" name="Google Shape;245;g1f4ae045697_3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0025" y="2147750"/>
            <a:ext cx="4512775" cy="31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